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4" r:id="rId3"/>
    <p:sldId id="294" r:id="rId4"/>
    <p:sldId id="291" r:id="rId5"/>
    <p:sldId id="295" r:id="rId6"/>
    <p:sldId id="292" r:id="rId7"/>
    <p:sldId id="296" r:id="rId8"/>
    <p:sldId id="299" r:id="rId9"/>
    <p:sldId id="293" r:id="rId10"/>
    <p:sldId id="297" r:id="rId11"/>
    <p:sldId id="301" r:id="rId12"/>
    <p:sldId id="300" r:id="rId13"/>
    <p:sldId id="302"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e Jacobi" initials="DJ" lastIdx="1" clrIdx="0">
    <p:extLst>
      <p:ext uri="{19B8F6BF-5375-455C-9EA6-DF929625EA0E}">
        <p15:presenceInfo xmlns:p15="http://schemas.microsoft.com/office/powerpoint/2012/main" userId="221ddeb51d8e8e0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1572" autoAdjust="0"/>
    <p:restoredTop sz="94660"/>
  </p:normalViewPr>
  <p:slideViewPr>
    <p:cSldViewPr snapToGrid="0">
      <p:cViewPr varScale="1">
        <p:scale>
          <a:sx n="52" d="100"/>
          <a:sy n="52" d="100"/>
        </p:scale>
        <p:origin x="192"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2E21DF-C081-4AF5-B2A1-12CC6F3D0017}" type="datetimeFigureOut">
              <a:rPr lang="en-US" smtClean="0"/>
              <a:t>6/7/22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AEC03D-288C-4750-B24C-C01B44FF8AE7}" type="slidenum">
              <a:rPr lang="en-US" smtClean="0"/>
              <a:t>‹#›</a:t>
            </a:fld>
            <a:endParaRPr lang="en-US"/>
          </a:p>
        </p:txBody>
      </p:sp>
    </p:spTree>
    <p:extLst>
      <p:ext uri="{BB962C8B-B14F-4D97-AF65-F5344CB8AC3E}">
        <p14:creationId xmlns:p14="http://schemas.microsoft.com/office/powerpoint/2010/main" val="2966808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6/7/22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6/7/22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B5A3-7373-49C7-96D6-82A40F11CD29}"/>
              </a:ext>
            </a:extLst>
          </p:cNvPr>
          <p:cNvSpPr>
            <a:spLocks noGrp="1"/>
          </p:cNvSpPr>
          <p:nvPr>
            <p:ph type="ctrTitle"/>
          </p:nvPr>
        </p:nvSpPr>
        <p:spPr/>
        <p:txBody>
          <a:bodyPr/>
          <a:lstStyle/>
          <a:p>
            <a:pPr algn="ctr"/>
            <a:r>
              <a:rPr lang="en-US" sz="3600" b="1" dirty="0"/>
              <a:t>2022 Georgia PTA Convention and Leadership Training </a:t>
            </a:r>
            <a:br>
              <a:rPr lang="en-US" sz="3600" b="1" dirty="0"/>
            </a:br>
            <a:r>
              <a:rPr lang="en-US" sz="3600" b="1" dirty="0"/>
              <a:t>ADVOCACY WORKSHOP</a:t>
            </a:r>
          </a:p>
        </p:txBody>
      </p:sp>
      <p:sp>
        <p:nvSpPr>
          <p:cNvPr id="3" name="Subtitle 2">
            <a:extLst>
              <a:ext uri="{FF2B5EF4-FFF2-40B4-BE49-F238E27FC236}">
                <a16:creationId xmlns:a16="http://schemas.microsoft.com/office/drawing/2014/main" id="{77C77312-C32F-4F03-A439-B3C09AA79D91}"/>
              </a:ext>
            </a:extLst>
          </p:cNvPr>
          <p:cNvSpPr>
            <a:spLocks noGrp="1"/>
          </p:cNvSpPr>
          <p:nvPr>
            <p:ph type="subTitle" idx="1"/>
          </p:nvPr>
        </p:nvSpPr>
        <p:spPr/>
        <p:txBody>
          <a:bodyPr>
            <a:normAutofit/>
          </a:bodyPr>
          <a:lstStyle/>
          <a:p>
            <a:pPr>
              <a:lnSpc>
                <a:spcPct val="60000"/>
              </a:lnSpc>
              <a:spcBef>
                <a:spcPts val="400"/>
              </a:spcBef>
            </a:pPr>
            <a:endParaRPr lang="en-US" dirty="0">
              <a:solidFill>
                <a:schemeClr val="tx2"/>
              </a:solidFill>
            </a:endParaRPr>
          </a:p>
          <a:p>
            <a:pPr>
              <a:lnSpc>
                <a:spcPct val="60000"/>
              </a:lnSpc>
              <a:spcBef>
                <a:spcPts val="400"/>
              </a:spcBef>
            </a:pPr>
            <a:r>
              <a:rPr lang="en-US" dirty="0">
                <a:solidFill>
                  <a:schemeClr val="tx2"/>
                </a:solidFill>
              </a:rPr>
              <a:t>Vernetta Keith Nuriddin</a:t>
            </a:r>
          </a:p>
          <a:p>
            <a:pPr>
              <a:lnSpc>
                <a:spcPct val="60000"/>
              </a:lnSpc>
              <a:spcBef>
                <a:spcPts val="400"/>
              </a:spcBef>
            </a:pPr>
            <a:r>
              <a:rPr lang="en-US" dirty="0">
                <a:solidFill>
                  <a:schemeClr val="tx2"/>
                </a:solidFill>
              </a:rPr>
              <a:t>21-23 State Legislative Chair</a:t>
            </a:r>
          </a:p>
          <a:p>
            <a:pPr>
              <a:lnSpc>
                <a:spcPct val="60000"/>
              </a:lnSpc>
              <a:spcBef>
                <a:spcPts val="400"/>
              </a:spcBef>
            </a:pPr>
            <a:r>
              <a:rPr lang="en-US" dirty="0">
                <a:solidFill>
                  <a:schemeClr val="tx2"/>
                </a:solidFill>
              </a:rPr>
              <a:t>Georgia PTA</a:t>
            </a:r>
          </a:p>
        </p:txBody>
      </p:sp>
    </p:spTree>
    <p:extLst>
      <p:ext uri="{BB962C8B-B14F-4D97-AF65-F5344CB8AC3E}">
        <p14:creationId xmlns:p14="http://schemas.microsoft.com/office/powerpoint/2010/main" val="3539172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72D87-D202-BFAC-20ED-5D93CFCA490B}"/>
              </a:ext>
            </a:extLst>
          </p:cNvPr>
          <p:cNvSpPr>
            <a:spLocks noGrp="1"/>
          </p:cNvSpPr>
          <p:nvPr>
            <p:ph type="title"/>
          </p:nvPr>
        </p:nvSpPr>
        <p:spPr/>
        <p:txBody>
          <a:bodyPr/>
          <a:lstStyle/>
          <a:p>
            <a:pPr algn="ctr"/>
            <a:r>
              <a:rPr lang="en-US" b="1" dirty="0"/>
              <a:t>Ways to Advocate</a:t>
            </a:r>
          </a:p>
        </p:txBody>
      </p:sp>
      <p:sp>
        <p:nvSpPr>
          <p:cNvPr id="3" name="Content Placeholder 2">
            <a:extLst>
              <a:ext uri="{FF2B5EF4-FFF2-40B4-BE49-F238E27FC236}">
                <a16:creationId xmlns:a16="http://schemas.microsoft.com/office/drawing/2014/main" id="{74A8E6E4-809D-4B26-02E7-4011A440E901}"/>
              </a:ext>
            </a:extLst>
          </p:cNvPr>
          <p:cNvSpPr>
            <a:spLocks noGrp="1"/>
          </p:cNvSpPr>
          <p:nvPr>
            <p:ph idx="1"/>
          </p:nvPr>
        </p:nvSpPr>
        <p:spPr>
          <a:xfrm>
            <a:off x="677333" y="1114426"/>
            <a:ext cx="8838141" cy="5514974"/>
          </a:xfrm>
        </p:spPr>
        <p:txBody>
          <a:bodyPr>
            <a:normAutofit/>
          </a:bodyPr>
          <a:lstStyle/>
          <a:p>
            <a:pPr marL="0" indent="0">
              <a:buNone/>
            </a:pPr>
            <a:endParaRPr lang="en-US" sz="2400" dirty="0"/>
          </a:p>
          <a:p>
            <a:pPr marL="0" indent="0">
              <a:buNone/>
            </a:pPr>
            <a:r>
              <a:rPr lang="en-US" sz="2400" dirty="0">
                <a:solidFill>
                  <a:schemeClr val="accent1"/>
                </a:solidFill>
              </a:rPr>
              <a:t>There are many ways to be an advocate! Some ways families can be involved are to:</a:t>
            </a:r>
          </a:p>
          <a:p>
            <a:pPr marL="0" indent="0">
              <a:buNone/>
            </a:pPr>
            <a:endParaRPr lang="en-US" sz="2400" dirty="0">
              <a:solidFill>
                <a:schemeClr val="accent1"/>
              </a:solidFill>
            </a:endParaRPr>
          </a:p>
          <a:p>
            <a:pPr marL="0" indent="0">
              <a:buNone/>
            </a:pPr>
            <a:r>
              <a:rPr lang="en-US" sz="2400" dirty="0">
                <a:solidFill>
                  <a:schemeClr val="accent1"/>
                </a:solidFill>
              </a:rPr>
              <a:t>• Meet with school leaders to discuss a topic of importance to the district. Attend a school board meeting and/or serve on the local school council or Go Team.</a:t>
            </a:r>
          </a:p>
          <a:p>
            <a:pPr marL="0" indent="0">
              <a:buNone/>
            </a:pPr>
            <a:endParaRPr lang="en-US" sz="2400" dirty="0">
              <a:solidFill>
                <a:schemeClr val="accent1"/>
              </a:solidFill>
            </a:endParaRPr>
          </a:p>
          <a:p>
            <a:pPr marL="0" indent="0">
              <a:buNone/>
            </a:pPr>
            <a:r>
              <a:rPr lang="en-US" sz="2400" dirty="0">
                <a:solidFill>
                  <a:schemeClr val="accent1"/>
                </a:solidFill>
              </a:rPr>
              <a:t>• Work with the school and state leaders to implement strong family engagement policies.</a:t>
            </a:r>
          </a:p>
        </p:txBody>
      </p:sp>
    </p:spTree>
    <p:extLst>
      <p:ext uri="{BB962C8B-B14F-4D97-AF65-F5344CB8AC3E}">
        <p14:creationId xmlns:p14="http://schemas.microsoft.com/office/powerpoint/2010/main" val="1467996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CFEEA-5433-39B7-E547-A52AA78FFAFE}"/>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8E4BA008-81F3-3231-3C47-288AE3D261F7}"/>
              </a:ext>
            </a:extLst>
          </p:cNvPr>
          <p:cNvSpPr>
            <a:spLocks noGrp="1"/>
          </p:cNvSpPr>
          <p:nvPr>
            <p:ph idx="1"/>
          </p:nvPr>
        </p:nvSpPr>
        <p:spPr>
          <a:xfrm>
            <a:off x="693810" y="1732691"/>
            <a:ext cx="8596668" cy="4317999"/>
          </a:xfrm>
        </p:spPr>
        <p:txBody>
          <a:bodyPr>
            <a:normAutofit lnSpcReduction="10000"/>
          </a:bodyPr>
          <a:lstStyle/>
          <a:p>
            <a:r>
              <a:rPr lang="en-US" sz="2400" dirty="0">
                <a:solidFill>
                  <a:schemeClr val="accent1"/>
                </a:solidFill>
              </a:rPr>
              <a:t>Check </a:t>
            </a:r>
            <a:r>
              <a:rPr lang="en-US" sz="2400" dirty="0" err="1">
                <a:solidFill>
                  <a:schemeClr val="accent1"/>
                </a:solidFill>
              </a:rPr>
              <a:t>georgiapta.org</a:t>
            </a:r>
            <a:r>
              <a:rPr lang="en-US" sz="2400" dirty="0">
                <a:solidFill>
                  <a:schemeClr val="accent1"/>
                </a:solidFill>
              </a:rPr>
              <a:t> website regularly and share information with your members.  </a:t>
            </a:r>
          </a:p>
          <a:p>
            <a:pPr marL="0" indent="0">
              <a:buNone/>
            </a:pPr>
            <a:endParaRPr lang="en-US" sz="2400" dirty="0">
              <a:solidFill>
                <a:schemeClr val="accent1"/>
              </a:solidFill>
            </a:endParaRPr>
          </a:p>
          <a:p>
            <a:r>
              <a:rPr lang="en-US" sz="2400" dirty="0">
                <a:solidFill>
                  <a:schemeClr val="accent1"/>
                </a:solidFill>
              </a:rPr>
              <a:t> Write a letter to the editor of your local newspaper to stress the importance of family engagement and other PTA policy priorities.</a:t>
            </a:r>
          </a:p>
          <a:p>
            <a:pPr marL="0" indent="0">
              <a:buNone/>
            </a:pPr>
            <a:endParaRPr lang="en-US" sz="2400" dirty="0">
              <a:solidFill>
                <a:schemeClr val="accent1"/>
              </a:solidFill>
            </a:endParaRPr>
          </a:p>
          <a:p>
            <a:r>
              <a:rPr lang="en-US" sz="2400" dirty="0">
                <a:solidFill>
                  <a:schemeClr val="accent1"/>
                </a:solidFill>
              </a:rPr>
              <a:t>Sign up for the National PTA Takes Action Network to get updates on important federal policies and send messages your members of Congress and their staff to educate them on PTA’s federal public policy priorities </a:t>
            </a:r>
          </a:p>
        </p:txBody>
      </p:sp>
    </p:spTree>
    <p:extLst>
      <p:ext uri="{BB962C8B-B14F-4D97-AF65-F5344CB8AC3E}">
        <p14:creationId xmlns:p14="http://schemas.microsoft.com/office/powerpoint/2010/main" val="3372074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1A93409-1011-43AE-90B3-74C7BC2ADC78}"/>
              </a:ext>
            </a:extLst>
          </p:cNvPr>
          <p:cNvSpPr>
            <a:spLocks noGrp="1"/>
          </p:cNvSpPr>
          <p:nvPr>
            <p:ph type="title"/>
          </p:nvPr>
        </p:nvSpPr>
        <p:spPr>
          <a:xfrm>
            <a:off x="677334" y="609599"/>
            <a:ext cx="3843375" cy="5545667"/>
          </a:xfrm>
        </p:spPr>
        <p:txBody>
          <a:bodyPr anchor="ctr">
            <a:normAutofit/>
          </a:bodyPr>
          <a:lstStyle/>
          <a:p>
            <a:r>
              <a:rPr lang="en-US" sz="6000" dirty="0">
                <a:solidFill>
                  <a:schemeClr val="tx1">
                    <a:lumMod val="85000"/>
                    <a:lumOff val="15000"/>
                  </a:schemeClr>
                </a:solidFill>
              </a:rPr>
              <a:t>Today’s Agenda</a:t>
            </a:r>
          </a:p>
        </p:txBody>
      </p:sp>
      <p:sp>
        <p:nvSpPr>
          <p:cNvPr id="3" name="Content Placeholder 2">
            <a:extLst>
              <a:ext uri="{FF2B5EF4-FFF2-40B4-BE49-F238E27FC236}">
                <a16:creationId xmlns:a16="http://schemas.microsoft.com/office/drawing/2014/main" id="{C9E30435-A319-47D4-A012-065A9AE02B87}"/>
              </a:ext>
            </a:extLst>
          </p:cNvPr>
          <p:cNvSpPr>
            <a:spLocks noGrp="1"/>
          </p:cNvSpPr>
          <p:nvPr>
            <p:ph idx="1"/>
          </p:nvPr>
        </p:nvSpPr>
        <p:spPr>
          <a:xfrm>
            <a:off x="6116084" y="609600"/>
            <a:ext cx="5511296" cy="5545667"/>
          </a:xfrm>
        </p:spPr>
        <p:txBody>
          <a:bodyPr anchor="ctr">
            <a:normAutofit/>
          </a:bodyPr>
          <a:lstStyle/>
          <a:p>
            <a:pPr marL="571500" marR="0" lvl="0" indent="-571500">
              <a:spcBef>
                <a:spcPts val="600"/>
              </a:spcBef>
              <a:spcAft>
                <a:spcPts val="0"/>
              </a:spcAft>
              <a:buClr>
                <a:schemeClr val="accent4"/>
              </a:buClr>
              <a:buFont typeface="+mj-lt"/>
              <a:buAutoNum type="romanUcPeriod"/>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What is Advocacy</a:t>
            </a: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Advocating For State Laws</a:t>
            </a:r>
          </a:p>
          <a:p>
            <a:pPr marL="571500" marR="0" lvl="0" indent="-571500">
              <a:spcBef>
                <a:spcPts val="600"/>
              </a:spcBef>
              <a:spcAft>
                <a:spcPts val="0"/>
              </a:spcAft>
              <a:buClr>
                <a:schemeClr val="accent4"/>
              </a:buClr>
              <a:buFont typeface="+mj-lt"/>
              <a:buAutoNum type="romanUcPeriod"/>
            </a:pPr>
            <a:r>
              <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Advocating for Federal Policy</a:t>
            </a: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Ways to Advocate</a:t>
            </a:r>
          </a:p>
          <a:p>
            <a:pPr marL="571500" marR="0" lvl="0" indent="-571500">
              <a:spcBef>
                <a:spcPts val="600"/>
              </a:spcBef>
              <a:spcAft>
                <a:spcPts val="0"/>
              </a:spcAft>
              <a:buClr>
                <a:schemeClr val="accent4"/>
              </a:buClr>
              <a:buFont typeface="+mj-lt"/>
              <a:buAutoNum type="romanUcPeriod"/>
            </a:pPr>
            <a:r>
              <a:rPr lang="en-US" sz="3200"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rPr>
              <a:t>Sup</a:t>
            </a:r>
            <a:r>
              <a:rPr lang="en-US" sz="3200" dirty="0">
                <a:solidFill>
                  <a:schemeClr val="accent2"/>
                </a:solidFill>
                <a:latin typeface="Calibri" panose="020F0502020204030204" pitchFamily="34" charset="0"/>
                <a:ea typeface="Times New Roman" panose="02020603050405020304" pitchFamily="18" charset="0"/>
                <a:cs typeface="Times New Roman" panose="02020603050405020304" pitchFamily="18" charset="0"/>
              </a:rPr>
              <a:t>port and Training</a:t>
            </a:r>
            <a:endParaRPr lang="en-US" sz="3200"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marR="0" lvl="0" indent="-571500">
              <a:spcBef>
                <a:spcPts val="600"/>
              </a:spcBef>
              <a:spcAft>
                <a:spcPts val="0"/>
              </a:spcAft>
              <a:buClr>
                <a:schemeClr val="accent4"/>
              </a:buClr>
              <a:buFont typeface="+mj-lt"/>
              <a:buAutoNum type="romanUcPeriod"/>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indent="0">
              <a:spcBef>
                <a:spcPts val="600"/>
              </a:spcBef>
              <a:buClr>
                <a:schemeClr val="accent4"/>
              </a:buClr>
              <a:buNone/>
            </a:pPr>
            <a:endParaRPr lang="en-US" sz="3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600"/>
              </a:spcBef>
              <a:spcAft>
                <a:spcPts val="0"/>
              </a:spcAft>
              <a:buClr>
                <a:schemeClr val="accent4"/>
              </a:buClr>
              <a:buNone/>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067944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F0F72-A293-75BC-8252-CD50AB6965B4}"/>
              </a:ext>
            </a:extLst>
          </p:cNvPr>
          <p:cNvSpPr>
            <a:spLocks noGrp="1"/>
          </p:cNvSpPr>
          <p:nvPr>
            <p:ph type="title"/>
          </p:nvPr>
        </p:nvSpPr>
        <p:spPr/>
        <p:txBody>
          <a:bodyPr/>
          <a:lstStyle/>
          <a:p>
            <a:pPr algn="ctr"/>
            <a:r>
              <a:rPr lang="en-US" dirty="0"/>
              <a:t>Support and Training</a:t>
            </a:r>
          </a:p>
        </p:txBody>
      </p:sp>
      <p:sp>
        <p:nvSpPr>
          <p:cNvPr id="3" name="Content Placeholder 2">
            <a:extLst>
              <a:ext uri="{FF2B5EF4-FFF2-40B4-BE49-F238E27FC236}">
                <a16:creationId xmlns:a16="http://schemas.microsoft.com/office/drawing/2014/main" id="{8BBABCCE-89E0-8041-3E0D-4134DB16029E}"/>
              </a:ext>
            </a:extLst>
          </p:cNvPr>
          <p:cNvSpPr>
            <a:spLocks noGrp="1"/>
          </p:cNvSpPr>
          <p:nvPr>
            <p:ph idx="1"/>
          </p:nvPr>
        </p:nvSpPr>
        <p:spPr>
          <a:xfrm>
            <a:off x="677334" y="1609124"/>
            <a:ext cx="8596668" cy="4318000"/>
          </a:xfrm>
        </p:spPr>
        <p:txBody>
          <a:bodyPr>
            <a:normAutofit/>
          </a:bodyPr>
          <a:lstStyle/>
          <a:p>
            <a:pPr marL="0" indent="0">
              <a:buNone/>
            </a:pPr>
            <a:r>
              <a:rPr lang="en-US" sz="2000" dirty="0">
                <a:solidFill>
                  <a:schemeClr val="accent1"/>
                </a:solidFill>
              </a:rPr>
              <a:t>PTA offers its members support and training for their advocacy efforts in various ways. </a:t>
            </a:r>
          </a:p>
          <a:p>
            <a:pPr marL="0" indent="0">
              <a:buNone/>
            </a:pPr>
            <a:r>
              <a:rPr lang="en-US" sz="2000" dirty="0">
                <a:solidFill>
                  <a:schemeClr val="accent1"/>
                </a:solidFill>
              </a:rPr>
              <a:t>Council Meetings and District Conferences </a:t>
            </a:r>
          </a:p>
          <a:p>
            <a:pPr marL="0" indent="0">
              <a:buNone/>
            </a:pPr>
            <a:r>
              <a:rPr lang="en-US" sz="2000" dirty="0">
                <a:solidFill>
                  <a:schemeClr val="accent1"/>
                </a:solidFill>
              </a:rPr>
              <a:t>Annual Convention and Leadership Training</a:t>
            </a:r>
          </a:p>
          <a:p>
            <a:pPr marL="0" indent="0">
              <a:buNone/>
            </a:pPr>
            <a:r>
              <a:rPr lang="en-US" sz="2000" dirty="0">
                <a:solidFill>
                  <a:schemeClr val="accent1"/>
                </a:solidFill>
              </a:rPr>
              <a:t>Georgia PTA Fall  Advocacy Conference</a:t>
            </a:r>
          </a:p>
          <a:p>
            <a:pPr marL="0" indent="0">
              <a:buNone/>
            </a:pPr>
            <a:r>
              <a:rPr lang="en-US" sz="2000" dirty="0">
                <a:solidFill>
                  <a:schemeClr val="accent1"/>
                </a:solidFill>
              </a:rPr>
              <a:t>Georgia PTA Day at the Capitol </a:t>
            </a:r>
          </a:p>
          <a:p>
            <a:pPr marL="0" indent="0">
              <a:buNone/>
            </a:pPr>
            <a:r>
              <a:rPr lang="en-US" sz="2000" dirty="0">
                <a:solidFill>
                  <a:schemeClr val="accent1"/>
                </a:solidFill>
              </a:rPr>
              <a:t>National PTA  Legislative Conference. </a:t>
            </a:r>
          </a:p>
          <a:p>
            <a:pPr marL="0" indent="0">
              <a:buNone/>
            </a:pPr>
            <a:r>
              <a:rPr lang="en-US" sz="2000" dirty="0">
                <a:solidFill>
                  <a:schemeClr val="accent1"/>
                </a:solidFill>
              </a:rPr>
              <a:t>Georgia Federal Leg Chair Shanda Ross </a:t>
            </a:r>
            <a:r>
              <a:rPr lang="en-US" sz="2000" dirty="0" err="1">
                <a:solidFill>
                  <a:schemeClr val="accent1"/>
                </a:solidFill>
              </a:rPr>
              <a:t>sross@georgiapta.org</a:t>
            </a:r>
            <a:r>
              <a:rPr lang="en-US" sz="2000" dirty="0">
                <a:solidFill>
                  <a:schemeClr val="accent1"/>
                </a:solidFill>
              </a:rPr>
              <a:t> </a:t>
            </a:r>
          </a:p>
          <a:p>
            <a:pPr marL="0" indent="0">
              <a:buNone/>
            </a:pPr>
            <a:r>
              <a:rPr lang="en-US" sz="2000" dirty="0">
                <a:solidFill>
                  <a:schemeClr val="accent1"/>
                </a:solidFill>
              </a:rPr>
              <a:t>State Legislative Chair Vernetta Nuriddin </a:t>
            </a:r>
            <a:r>
              <a:rPr lang="en-US" sz="2000" dirty="0" err="1">
                <a:solidFill>
                  <a:schemeClr val="accent1"/>
                </a:solidFill>
              </a:rPr>
              <a:t>legislation@georgiapta.org</a:t>
            </a:r>
            <a:endParaRPr lang="en-US" sz="2000" dirty="0">
              <a:solidFill>
                <a:schemeClr val="accent1"/>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08333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8A58-BB6D-4C49-8A1A-A1F2AC0E74D3}"/>
              </a:ext>
            </a:extLst>
          </p:cNvPr>
          <p:cNvSpPr>
            <a:spLocks noGrp="1"/>
          </p:cNvSpPr>
          <p:nvPr>
            <p:ph type="title"/>
          </p:nvPr>
        </p:nvSpPr>
        <p:spPr>
          <a:xfrm>
            <a:off x="4589321" y="2833077"/>
            <a:ext cx="5394939" cy="2252787"/>
          </a:xfrm>
        </p:spPr>
        <p:txBody>
          <a:bodyPr>
            <a:noAutofit/>
          </a:bodyPr>
          <a:lstStyle/>
          <a:p>
            <a:pPr algn="ctr"/>
            <a:r>
              <a:rPr lang="en-US" sz="4800" b="1" dirty="0">
                <a:solidFill>
                  <a:schemeClr val="accent3"/>
                </a:solidFill>
              </a:rPr>
              <a:t>Go Advocate!! </a:t>
            </a:r>
          </a:p>
        </p:txBody>
      </p:sp>
      <p:pic>
        <p:nvPicPr>
          <p:cNvPr id="5" name="Content Placeholder 4" descr="A picture containing building, sky, outdoor, yellow&#10;&#10;Description automatically generated">
            <a:extLst>
              <a:ext uri="{FF2B5EF4-FFF2-40B4-BE49-F238E27FC236}">
                <a16:creationId xmlns:a16="http://schemas.microsoft.com/office/drawing/2014/main" id="{867FD237-5F71-490B-9F47-97F05C8D6410}"/>
              </a:ext>
            </a:extLst>
          </p:cNvPr>
          <p:cNvPicPr>
            <a:picLocks noChangeAspect="1"/>
          </p:cNvPicPr>
          <p:nvPr/>
        </p:nvPicPr>
        <p:blipFill rotWithShape="1">
          <a:blip r:embed="rId2"/>
          <a:srcRect l="10577" r="4378"/>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7" name="Isosceles Triangle 16">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9711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1A93409-1011-43AE-90B3-74C7BC2ADC78}"/>
              </a:ext>
            </a:extLst>
          </p:cNvPr>
          <p:cNvSpPr>
            <a:spLocks noGrp="1"/>
          </p:cNvSpPr>
          <p:nvPr>
            <p:ph type="title"/>
          </p:nvPr>
        </p:nvSpPr>
        <p:spPr>
          <a:xfrm>
            <a:off x="677334" y="609599"/>
            <a:ext cx="3843375" cy="5545667"/>
          </a:xfrm>
        </p:spPr>
        <p:txBody>
          <a:bodyPr anchor="ctr">
            <a:normAutofit/>
          </a:bodyPr>
          <a:lstStyle/>
          <a:p>
            <a:r>
              <a:rPr lang="en-US" sz="6000" dirty="0">
                <a:solidFill>
                  <a:schemeClr val="tx1">
                    <a:lumMod val="85000"/>
                    <a:lumOff val="15000"/>
                  </a:schemeClr>
                </a:solidFill>
              </a:rPr>
              <a:t>Today’s Agenda</a:t>
            </a:r>
          </a:p>
        </p:txBody>
      </p:sp>
      <p:sp>
        <p:nvSpPr>
          <p:cNvPr id="3" name="Content Placeholder 2">
            <a:extLst>
              <a:ext uri="{FF2B5EF4-FFF2-40B4-BE49-F238E27FC236}">
                <a16:creationId xmlns:a16="http://schemas.microsoft.com/office/drawing/2014/main" id="{C9E30435-A319-47D4-A012-065A9AE02B87}"/>
              </a:ext>
            </a:extLst>
          </p:cNvPr>
          <p:cNvSpPr>
            <a:spLocks noGrp="1"/>
          </p:cNvSpPr>
          <p:nvPr>
            <p:ph idx="1"/>
          </p:nvPr>
        </p:nvSpPr>
        <p:spPr>
          <a:xfrm>
            <a:off x="6116084" y="609600"/>
            <a:ext cx="5511296" cy="5545667"/>
          </a:xfrm>
        </p:spPr>
        <p:txBody>
          <a:bodyPr anchor="ctr">
            <a:normAutofit/>
          </a:bodyPr>
          <a:lstStyle/>
          <a:p>
            <a:pPr marL="571500" marR="0" lvl="0" indent="-571500">
              <a:spcBef>
                <a:spcPts val="600"/>
              </a:spcBef>
              <a:spcAft>
                <a:spcPts val="0"/>
              </a:spcAft>
              <a:buClr>
                <a:schemeClr val="accent4"/>
              </a:buClr>
              <a:buFont typeface="+mj-lt"/>
              <a:buAutoNum type="romanUcPeriod"/>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marR="0" lvl="0" indent="-571500">
              <a:spcBef>
                <a:spcPts val="600"/>
              </a:spcBef>
              <a:spcAft>
                <a:spcPts val="0"/>
              </a:spcAft>
              <a:buClr>
                <a:schemeClr val="accent4"/>
              </a:buClr>
              <a:buFont typeface="+mj-lt"/>
              <a:buAutoNum type="romanUcPeriod"/>
            </a:pPr>
            <a:r>
              <a:rPr lang="en-US" sz="3200" dirty="0">
                <a:solidFill>
                  <a:schemeClr val="accent2"/>
                </a:solidFill>
                <a:latin typeface="Calibri" panose="020F0502020204030204" pitchFamily="34" charset="0"/>
                <a:ea typeface="Times New Roman" panose="02020603050405020304" pitchFamily="18" charset="0"/>
                <a:cs typeface="Times New Roman" panose="02020603050405020304" pitchFamily="18" charset="0"/>
              </a:rPr>
              <a:t>What is Advocacy</a:t>
            </a: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Advocating For State Laws</a:t>
            </a:r>
          </a:p>
          <a:p>
            <a:pPr marL="571500" marR="0" lvl="0" indent="-571500">
              <a:spcBef>
                <a:spcPts val="600"/>
              </a:spcBef>
              <a:spcAft>
                <a:spcPts val="0"/>
              </a:spcAft>
              <a:buClr>
                <a:schemeClr val="accent4"/>
              </a:buClr>
              <a:buFont typeface="+mj-lt"/>
              <a:buAutoNum type="romanUcPeriod"/>
            </a:pPr>
            <a:r>
              <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Advocating for Federal Policy</a:t>
            </a: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Ways to Advocate</a:t>
            </a:r>
          </a:p>
          <a:p>
            <a:pPr marL="571500" marR="0" lvl="0" indent="-571500">
              <a:spcBef>
                <a:spcPts val="600"/>
              </a:spcBef>
              <a:spcAft>
                <a:spcPts val="0"/>
              </a:spcAft>
              <a:buClr>
                <a:schemeClr val="accent4"/>
              </a:buClr>
              <a:buFont typeface="+mj-lt"/>
              <a:buAutoNum type="romanUcPeriod"/>
            </a:pPr>
            <a:r>
              <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Sup</a:t>
            </a: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port and Training</a:t>
            </a: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marR="0" lvl="0" indent="-571500">
              <a:spcBef>
                <a:spcPts val="600"/>
              </a:spcBef>
              <a:spcAft>
                <a:spcPts val="0"/>
              </a:spcAft>
              <a:buClr>
                <a:schemeClr val="accent4"/>
              </a:buClr>
              <a:buFont typeface="+mj-lt"/>
              <a:buAutoNum type="romanUcPeriod"/>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indent="0">
              <a:spcBef>
                <a:spcPts val="600"/>
              </a:spcBef>
              <a:buClr>
                <a:schemeClr val="accent4"/>
              </a:buClr>
              <a:buNone/>
            </a:pPr>
            <a:endParaRPr lang="en-US" sz="3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600"/>
              </a:spcBef>
              <a:spcAft>
                <a:spcPts val="0"/>
              </a:spcAft>
              <a:buClr>
                <a:schemeClr val="accent4"/>
              </a:buClr>
              <a:buNone/>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572048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12EE-F8E0-658F-1C10-C23B39F6F814}"/>
              </a:ext>
            </a:extLst>
          </p:cNvPr>
          <p:cNvSpPr>
            <a:spLocks noGrp="1"/>
          </p:cNvSpPr>
          <p:nvPr>
            <p:ph type="title"/>
          </p:nvPr>
        </p:nvSpPr>
        <p:spPr/>
        <p:txBody>
          <a:bodyPr/>
          <a:lstStyle/>
          <a:p>
            <a:pPr algn="ctr"/>
            <a:r>
              <a:rPr lang="en-US" b="1" dirty="0"/>
              <a:t>What is Advocacy</a:t>
            </a:r>
          </a:p>
        </p:txBody>
      </p:sp>
      <p:sp>
        <p:nvSpPr>
          <p:cNvPr id="3" name="Content Placeholder 2">
            <a:extLst>
              <a:ext uri="{FF2B5EF4-FFF2-40B4-BE49-F238E27FC236}">
                <a16:creationId xmlns:a16="http://schemas.microsoft.com/office/drawing/2014/main" id="{5C05BD2C-FE9A-4F17-B764-7618F2A1DEA9}"/>
              </a:ext>
            </a:extLst>
          </p:cNvPr>
          <p:cNvSpPr>
            <a:spLocks noGrp="1"/>
          </p:cNvSpPr>
          <p:nvPr>
            <p:ph idx="1"/>
          </p:nvPr>
        </p:nvSpPr>
        <p:spPr/>
        <p:txBody>
          <a:bodyPr/>
          <a:lstStyle/>
          <a:p>
            <a:pPr marL="0" indent="0">
              <a:buNone/>
            </a:pPr>
            <a:r>
              <a:rPr lang="en-US" sz="3200" dirty="0">
                <a:solidFill>
                  <a:schemeClr val="accent1"/>
                </a:solidFill>
              </a:rPr>
              <a:t>In the context of PTA, advocacy is supporting and speaking up for children—in schools, in communities, and before government bodies and working with other organizations that make decisions affecting children.</a:t>
            </a:r>
          </a:p>
          <a:p>
            <a:endParaRPr lang="en-US" sz="2800" dirty="0"/>
          </a:p>
        </p:txBody>
      </p:sp>
    </p:spTree>
    <p:extLst>
      <p:ext uri="{BB962C8B-B14F-4D97-AF65-F5344CB8AC3E}">
        <p14:creationId xmlns:p14="http://schemas.microsoft.com/office/powerpoint/2010/main" val="2287921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1A93409-1011-43AE-90B3-74C7BC2ADC78}"/>
              </a:ext>
            </a:extLst>
          </p:cNvPr>
          <p:cNvSpPr>
            <a:spLocks noGrp="1"/>
          </p:cNvSpPr>
          <p:nvPr>
            <p:ph type="title"/>
          </p:nvPr>
        </p:nvSpPr>
        <p:spPr>
          <a:xfrm>
            <a:off x="677334" y="609599"/>
            <a:ext cx="3843375" cy="5545667"/>
          </a:xfrm>
        </p:spPr>
        <p:txBody>
          <a:bodyPr anchor="ctr">
            <a:normAutofit/>
          </a:bodyPr>
          <a:lstStyle/>
          <a:p>
            <a:r>
              <a:rPr lang="en-US" sz="6000" dirty="0">
                <a:solidFill>
                  <a:schemeClr val="tx1">
                    <a:lumMod val="85000"/>
                    <a:lumOff val="15000"/>
                  </a:schemeClr>
                </a:solidFill>
              </a:rPr>
              <a:t>Today’s Agenda</a:t>
            </a:r>
          </a:p>
        </p:txBody>
      </p:sp>
      <p:sp>
        <p:nvSpPr>
          <p:cNvPr id="3" name="Content Placeholder 2">
            <a:extLst>
              <a:ext uri="{FF2B5EF4-FFF2-40B4-BE49-F238E27FC236}">
                <a16:creationId xmlns:a16="http://schemas.microsoft.com/office/drawing/2014/main" id="{C9E30435-A319-47D4-A012-065A9AE02B87}"/>
              </a:ext>
            </a:extLst>
          </p:cNvPr>
          <p:cNvSpPr>
            <a:spLocks noGrp="1"/>
          </p:cNvSpPr>
          <p:nvPr>
            <p:ph idx="1"/>
          </p:nvPr>
        </p:nvSpPr>
        <p:spPr>
          <a:xfrm>
            <a:off x="6116084" y="609600"/>
            <a:ext cx="5511296" cy="5545667"/>
          </a:xfrm>
        </p:spPr>
        <p:txBody>
          <a:bodyPr anchor="ctr">
            <a:normAutofit/>
          </a:bodyPr>
          <a:lstStyle/>
          <a:p>
            <a:pPr marL="571500" marR="0" lvl="0" indent="-571500">
              <a:spcBef>
                <a:spcPts val="600"/>
              </a:spcBef>
              <a:spcAft>
                <a:spcPts val="0"/>
              </a:spcAft>
              <a:buClr>
                <a:schemeClr val="accent4"/>
              </a:buClr>
              <a:buFont typeface="+mj-lt"/>
              <a:buAutoNum type="romanUcPeriod"/>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What is Advocacy</a:t>
            </a:r>
          </a:p>
          <a:p>
            <a:pPr marL="571500" marR="0" lvl="0" indent="-571500">
              <a:spcBef>
                <a:spcPts val="600"/>
              </a:spcBef>
              <a:spcAft>
                <a:spcPts val="0"/>
              </a:spcAft>
              <a:buClr>
                <a:schemeClr val="accent4"/>
              </a:buClr>
              <a:buFont typeface="+mj-lt"/>
              <a:buAutoNum type="romanUcPeriod"/>
            </a:pPr>
            <a:r>
              <a:rPr lang="en-US" sz="3200" dirty="0">
                <a:solidFill>
                  <a:schemeClr val="accent2"/>
                </a:solidFill>
                <a:latin typeface="Calibri" panose="020F0502020204030204" pitchFamily="34" charset="0"/>
                <a:ea typeface="Times New Roman" panose="02020603050405020304" pitchFamily="18" charset="0"/>
                <a:cs typeface="Times New Roman" panose="02020603050405020304" pitchFamily="18" charset="0"/>
              </a:rPr>
              <a:t>Advocating For State Laws</a:t>
            </a:r>
          </a:p>
          <a:p>
            <a:pPr marL="571500" marR="0" lvl="0" indent="-571500">
              <a:spcBef>
                <a:spcPts val="600"/>
              </a:spcBef>
              <a:spcAft>
                <a:spcPts val="0"/>
              </a:spcAft>
              <a:buClr>
                <a:schemeClr val="accent4"/>
              </a:buClr>
              <a:buFont typeface="+mj-lt"/>
              <a:buAutoNum type="romanUcPeriod"/>
            </a:pPr>
            <a:r>
              <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Advocating for Federal Policy</a:t>
            </a: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Ways to Advocate</a:t>
            </a:r>
          </a:p>
          <a:p>
            <a:pPr marL="571500" marR="0" lvl="0" indent="-571500">
              <a:spcBef>
                <a:spcPts val="600"/>
              </a:spcBef>
              <a:spcAft>
                <a:spcPts val="0"/>
              </a:spcAft>
              <a:buClr>
                <a:schemeClr val="accent4"/>
              </a:buClr>
              <a:buFont typeface="+mj-lt"/>
              <a:buAutoNum type="romanUcPeriod"/>
            </a:pPr>
            <a:r>
              <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Sup</a:t>
            </a: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port and Training</a:t>
            </a: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marR="0" lvl="0" indent="-571500">
              <a:spcBef>
                <a:spcPts val="600"/>
              </a:spcBef>
              <a:spcAft>
                <a:spcPts val="0"/>
              </a:spcAft>
              <a:buClr>
                <a:schemeClr val="accent4"/>
              </a:buClr>
              <a:buFont typeface="+mj-lt"/>
              <a:buAutoNum type="romanUcPeriod"/>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indent="0">
              <a:spcBef>
                <a:spcPts val="600"/>
              </a:spcBef>
              <a:buClr>
                <a:schemeClr val="accent4"/>
              </a:buClr>
              <a:buNone/>
            </a:pPr>
            <a:endParaRPr lang="en-US" sz="3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600"/>
              </a:spcBef>
              <a:spcAft>
                <a:spcPts val="0"/>
              </a:spcAft>
              <a:buClr>
                <a:schemeClr val="accent4"/>
              </a:buClr>
              <a:buNone/>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109001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F0D84-F67E-3B8E-664F-15AEE39AADCF}"/>
              </a:ext>
            </a:extLst>
          </p:cNvPr>
          <p:cNvSpPr>
            <a:spLocks noGrp="1"/>
          </p:cNvSpPr>
          <p:nvPr>
            <p:ph type="title"/>
          </p:nvPr>
        </p:nvSpPr>
        <p:spPr/>
        <p:txBody>
          <a:bodyPr/>
          <a:lstStyle/>
          <a:p>
            <a:pPr algn="ctr"/>
            <a:r>
              <a:rPr lang="en-US" dirty="0"/>
              <a:t>Advocating for State Laws</a:t>
            </a:r>
          </a:p>
        </p:txBody>
      </p:sp>
      <p:sp>
        <p:nvSpPr>
          <p:cNvPr id="3" name="Content Placeholder 2">
            <a:extLst>
              <a:ext uri="{FF2B5EF4-FFF2-40B4-BE49-F238E27FC236}">
                <a16:creationId xmlns:a16="http://schemas.microsoft.com/office/drawing/2014/main" id="{84A7CE6D-1B77-8366-1845-2AD1555CBF73}"/>
              </a:ext>
            </a:extLst>
          </p:cNvPr>
          <p:cNvSpPr>
            <a:spLocks noGrp="1"/>
          </p:cNvSpPr>
          <p:nvPr>
            <p:ph idx="1"/>
          </p:nvPr>
        </p:nvSpPr>
        <p:spPr>
          <a:xfrm>
            <a:off x="1286934" y="1930400"/>
            <a:ext cx="8596668" cy="3880773"/>
          </a:xfrm>
        </p:spPr>
        <p:txBody>
          <a:bodyPr>
            <a:normAutofit/>
          </a:bodyPr>
          <a:lstStyle/>
          <a:p>
            <a:pPr marL="0" indent="0">
              <a:buNone/>
            </a:pPr>
            <a:r>
              <a:rPr lang="en-US" sz="3200" b="1" dirty="0">
                <a:solidFill>
                  <a:schemeClr val="accent1"/>
                </a:solidFill>
              </a:rPr>
              <a:t>State laws have a major impact on education and child welfare. State</a:t>
            </a:r>
          </a:p>
          <a:p>
            <a:pPr marL="0" indent="0">
              <a:buNone/>
            </a:pPr>
            <a:r>
              <a:rPr lang="en-US" sz="3200" b="1" dirty="0">
                <a:solidFill>
                  <a:schemeClr val="accent1"/>
                </a:solidFill>
              </a:rPr>
              <a:t>and local PTAs can play a pivotal role in promoting PTA priorities by involving their members in advocacy to help secure adequate state and local laws for our students.</a:t>
            </a:r>
          </a:p>
          <a:p>
            <a:pPr marL="0" indent="0">
              <a:buNone/>
            </a:pPr>
            <a:endParaRPr lang="en-US" dirty="0"/>
          </a:p>
        </p:txBody>
      </p:sp>
    </p:spTree>
    <p:extLst>
      <p:ext uri="{BB962C8B-B14F-4D97-AF65-F5344CB8AC3E}">
        <p14:creationId xmlns:p14="http://schemas.microsoft.com/office/powerpoint/2010/main" val="3844886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1A93409-1011-43AE-90B3-74C7BC2ADC78}"/>
              </a:ext>
            </a:extLst>
          </p:cNvPr>
          <p:cNvSpPr>
            <a:spLocks noGrp="1"/>
          </p:cNvSpPr>
          <p:nvPr>
            <p:ph type="title"/>
          </p:nvPr>
        </p:nvSpPr>
        <p:spPr>
          <a:xfrm>
            <a:off x="677334" y="609599"/>
            <a:ext cx="3843375" cy="5545667"/>
          </a:xfrm>
        </p:spPr>
        <p:txBody>
          <a:bodyPr anchor="ctr">
            <a:normAutofit/>
          </a:bodyPr>
          <a:lstStyle/>
          <a:p>
            <a:r>
              <a:rPr lang="en-US" sz="6000" dirty="0">
                <a:solidFill>
                  <a:schemeClr val="tx1">
                    <a:lumMod val="85000"/>
                    <a:lumOff val="15000"/>
                  </a:schemeClr>
                </a:solidFill>
              </a:rPr>
              <a:t>Today’s Agenda</a:t>
            </a:r>
          </a:p>
        </p:txBody>
      </p:sp>
      <p:sp>
        <p:nvSpPr>
          <p:cNvPr id="3" name="Content Placeholder 2">
            <a:extLst>
              <a:ext uri="{FF2B5EF4-FFF2-40B4-BE49-F238E27FC236}">
                <a16:creationId xmlns:a16="http://schemas.microsoft.com/office/drawing/2014/main" id="{C9E30435-A319-47D4-A012-065A9AE02B87}"/>
              </a:ext>
            </a:extLst>
          </p:cNvPr>
          <p:cNvSpPr>
            <a:spLocks noGrp="1"/>
          </p:cNvSpPr>
          <p:nvPr>
            <p:ph idx="1"/>
          </p:nvPr>
        </p:nvSpPr>
        <p:spPr>
          <a:xfrm>
            <a:off x="6116084" y="609600"/>
            <a:ext cx="5511296" cy="5545667"/>
          </a:xfrm>
        </p:spPr>
        <p:txBody>
          <a:bodyPr anchor="ctr">
            <a:normAutofit/>
          </a:bodyPr>
          <a:lstStyle/>
          <a:p>
            <a:pPr marL="571500" marR="0" lvl="0" indent="-571500">
              <a:spcBef>
                <a:spcPts val="600"/>
              </a:spcBef>
              <a:spcAft>
                <a:spcPts val="0"/>
              </a:spcAft>
              <a:buClr>
                <a:schemeClr val="accent4"/>
              </a:buClr>
              <a:buFont typeface="+mj-lt"/>
              <a:buAutoNum type="romanUcPeriod"/>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What is Advocacy</a:t>
            </a: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Advocating For State Laws</a:t>
            </a:r>
          </a:p>
          <a:p>
            <a:pPr marL="571500" marR="0" lvl="0" indent="-571500">
              <a:spcBef>
                <a:spcPts val="600"/>
              </a:spcBef>
              <a:spcAft>
                <a:spcPts val="0"/>
              </a:spcAft>
              <a:buClr>
                <a:schemeClr val="accent4"/>
              </a:buClr>
              <a:buFont typeface="+mj-lt"/>
              <a:buAutoNum type="romanUcPeriod"/>
            </a:pPr>
            <a:r>
              <a:rPr lang="en-US" sz="3200"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rPr>
              <a:t>Advocating for Federal Policy</a:t>
            </a: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Ways to Advocate</a:t>
            </a:r>
          </a:p>
          <a:p>
            <a:pPr marL="571500" marR="0" lvl="0" indent="-571500">
              <a:spcBef>
                <a:spcPts val="600"/>
              </a:spcBef>
              <a:spcAft>
                <a:spcPts val="0"/>
              </a:spcAft>
              <a:buClr>
                <a:schemeClr val="accent4"/>
              </a:buClr>
              <a:buFont typeface="+mj-lt"/>
              <a:buAutoNum type="romanUcPeriod"/>
            </a:pPr>
            <a:r>
              <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Sup</a:t>
            </a: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port and Training</a:t>
            </a: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marR="0" lvl="0" indent="-571500">
              <a:spcBef>
                <a:spcPts val="600"/>
              </a:spcBef>
              <a:spcAft>
                <a:spcPts val="0"/>
              </a:spcAft>
              <a:buClr>
                <a:schemeClr val="accent4"/>
              </a:buClr>
              <a:buFont typeface="+mj-lt"/>
              <a:buAutoNum type="romanUcPeriod"/>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indent="0">
              <a:spcBef>
                <a:spcPts val="600"/>
              </a:spcBef>
              <a:buClr>
                <a:schemeClr val="accent4"/>
              </a:buClr>
              <a:buNone/>
            </a:pPr>
            <a:endParaRPr lang="en-US" sz="3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600"/>
              </a:spcBef>
              <a:spcAft>
                <a:spcPts val="0"/>
              </a:spcAft>
              <a:buClr>
                <a:schemeClr val="accent4"/>
              </a:buClr>
              <a:buNone/>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695557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0E657-8734-D699-D4FB-773DF1378A4D}"/>
              </a:ext>
            </a:extLst>
          </p:cNvPr>
          <p:cNvSpPr>
            <a:spLocks noGrp="1"/>
          </p:cNvSpPr>
          <p:nvPr>
            <p:ph type="title"/>
          </p:nvPr>
        </p:nvSpPr>
        <p:spPr/>
        <p:txBody>
          <a:bodyPr/>
          <a:lstStyle/>
          <a:p>
            <a:pPr algn="ctr"/>
            <a:r>
              <a:rPr lang="en-US" b="1" dirty="0"/>
              <a:t>Advocating for Federal Policy</a:t>
            </a:r>
          </a:p>
        </p:txBody>
      </p:sp>
      <p:sp>
        <p:nvSpPr>
          <p:cNvPr id="3" name="Content Placeholder 2">
            <a:extLst>
              <a:ext uri="{FF2B5EF4-FFF2-40B4-BE49-F238E27FC236}">
                <a16:creationId xmlns:a16="http://schemas.microsoft.com/office/drawing/2014/main" id="{0AE8ACC4-A7E5-C085-3946-120E3E0023F0}"/>
              </a:ext>
            </a:extLst>
          </p:cNvPr>
          <p:cNvSpPr>
            <a:spLocks noGrp="1"/>
          </p:cNvSpPr>
          <p:nvPr>
            <p:ph idx="1"/>
          </p:nvPr>
        </p:nvSpPr>
        <p:spPr>
          <a:xfrm>
            <a:off x="1025676" y="1930400"/>
            <a:ext cx="8596668" cy="3880773"/>
          </a:xfrm>
        </p:spPr>
        <p:txBody>
          <a:bodyPr>
            <a:normAutofit fontScale="92500" lnSpcReduction="10000"/>
          </a:bodyPr>
          <a:lstStyle/>
          <a:p>
            <a:pPr marL="0" indent="0">
              <a:buNone/>
            </a:pPr>
            <a:r>
              <a:rPr lang="en-US" sz="3200" dirty="0">
                <a:solidFill>
                  <a:schemeClr val="accent1"/>
                </a:solidFill>
              </a:rPr>
              <a:t>PTA is the oldest and largest volunteer child advocacy association in the United States. Founded in 1897, PTA has a long, successful history of influencing federal policy to promote the education, health and wellbeing of all children—resulting in kindergarten classes, child labor laws, school lunch programs, a juvenile justice system, and strengthened parent-teacher relationships. </a:t>
            </a:r>
          </a:p>
          <a:p>
            <a:pPr marL="0" indent="0">
              <a:buNone/>
            </a:pPr>
            <a:endParaRPr lang="en-US" dirty="0"/>
          </a:p>
        </p:txBody>
      </p:sp>
    </p:spTree>
    <p:extLst>
      <p:ext uri="{BB962C8B-B14F-4D97-AF65-F5344CB8AC3E}">
        <p14:creationId xmlns:p14="http://schemas.microsoft.com/office/powerpoint/2010/main" val="329266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E1085-1956-F17E-3D0D-4A7D038F0397}"/>
              </a:ext>
            </a:extLst>
          </p:cNvPr>
          <p:cNvSpPr>
            <a:spLocks noGrp="1"/>
          </p:cNvSpPr>
          <p:nvPr>
            <p:ph type="title"/>
          </p:nvPr>
        </p:nvSpPr>
        <p:spPr/>
        <p:txBody>
          <a:bodyPr/>
          <a:lstStyle/>
          <a:p>
            <a:pPr algn="ctr"/>
            <a:r>
              <a:rPr lang="en-US" b="1" dirty="0"/>
              <a:t>Celebrating 125 Years of Advocacy</a:t>
            </a:r>
          </a:p>
        </p:txBody>
      </p:sp>
      <p:sp>
        <p:nvSpPr>
          <p:cNvPr id="3" name="Content Placeholder 2">
            <a:extLst>
              <a:ext uri="{FF2B5EF4-FFF2-40B4-BE49-F238E27FC236}">
                <a16:creationId xmlns:a16="http://schemas.microsoft.com/office/drawing/2014/main" id="{C7FCEB04-88FE-7C46-5238-295D431ACFAC}"/>
              </a:ext>
            </a:extLst>
          </p:cNvPr>
          <p:cNvSpPr>
            <a:spLocks noGrp="1"/>
          </p:cNvSpPr>
          <p:nvPr>
            <p:ph idx="1"/>
          </p:nvPr>
        </p:nvSpPr>
        <p:spPr>
          <a:xfrm>
            <a:off x="1163109" y="1560514"/>
            <a:ext cx="8596668" cy="4297361"/>
          </a:xfrm>
        </p:spPr>
        <p:txBody>
          <a:bodyPr>
            <a:normAutofit fontScale="77500" lnSpcReduction="20000"/>
          </a:bodyPr>
          <a:lstStyle/>
          <a:p>
            <a:pPr marL="0" indent="0">
              <a:buNone/>
            </a:pPr>
            <a:r>
              <a:rPr lang="en-US" sz="3200" dirty="0">
                <a:solidFill>
                  <a:schemeClr val="accent1"/>
                </a:solidFill>
              </a:rPr>
              <a:t>National PTA continues that legacy today</a:t>
            </a:r>
          </a:p>
          <a:p>
            <a:pPr marL="0" indent="0">
              <a:buNone/>
            </a:pPr>
            <a:r>
              <a:rPr lang="en-US" sz="3200" dirty="0">
                <a:solidFill>
                  <a:schemeClr val="accent1"/>
                </a:solidFill>
              </a:rPr>
              <a:t>by fighting for change under its federal public policy priorities:</a:t>
            </a:r>
          </a:p>
          <a:p>
            <a:pPr marL="0" indent="0">
              <a:buNone/>
            </a:pPr>
            <a:endParaRPr lang="en-US" sz="3200" dirty="0">
              <a:solidFill>
                <a:schemeClr val="accent1"/>
              </a:solidFill>
            </a:endParaRPr>
          </a:p>
          <a:p>
            <a:pPr marL="0" indent="0">
              <a:buNone/>
            </a:pPr>
            <a:r>
              <a:rPr lang="en-US" sz="3200" dirty="0">
                <a:solidFill>
                  <a:schemeClr val="accent1"/>
                </a:solidFill>
              </a:rPr>
              <a:t>• Family Engagement in Education</a:t>
            </a:r>
          </a:p>
          <a:p>
            <a:pPr marL="0" indent="0">
              <a:buNone/>
            </a:pPr>
            <a:r>
              <a:rPr lang="en-US" sz="3200" dirty="0">
                <a:solidFill>
                  <a:schemeClr val="accent1"/>
                </a:solidFill>
              </a:rPr>
              <a:t>• Quality Education for All Children</a:t>
            </a:r>
          </a:p>
          <a:p>
            <a:pPr marL="0" indent="0">
              <a:buNone/>
            </a:pPr>
            <a:r>
              <a:rPr lang="en-US" sz="3200" dirty="0">
                <a:solidFill>
                  <a:schemeClr val="accent1"/>
                </a:solidFill>
              </a:rPr>
              <a:t>• Adequate Funding for Education</a:t>
            </a:r>
          </a:p>
          <a:p>
            <a:pPr marL="0" indent="0">
              <a:buNone/>
            </a:pPr>
            <a:r>
              <a:rPr lang="en-US" sz="3200" dirty="0">
                <a:solidFill>
                  <a:schemeClr val="accent1"/>
                </a:solidFill>
              </a:rPr>
              <a:t>• Child Health and Nutrition</a:t>
            </a:r>
          </a:p>
          <a:p>
            <a:pPr marL="0" indent="0">
              <a:buNone/>
            </a:pPr>
            <a:r>
              <a:rPr lang="en-US" sz="3200" dirty="0">
                <a:solidFill>
                  <a:schemeClr val="accent1"/>
                </a:solidFill>
              </a:rPr>
              <a:t>• Safe Schools and Communities</a:t>
            </a:r>
          </a:p>
          <a:p>
            <a:pPr marL="0" indent="0">
              <a:buNone/>
            </a:pPr>
            <a:r>
              <a:rPr lang="en-US" sz="3200" dirty="0">
                <a:solidFill>
                  <a:schemeClr val="accent1"/>
                </a:solidFill>
              </a:rPr>
              <a:t>• Fair Juvenile Justice Laws</a:t>
            </a:r>
          </a:p>
          <a:p>
            <a:pPr marL="0" indent="0">
              <a:buNone/>
            </a:pPr>
            <a:endParaRPr lang="en-US" dirty="0"/>
          </a:p>
        </p:txBody>
      </p:sp>
    </p:spTree>
    <p:extLst>
      <p:ext uri="{BB962C8B-B14F-4D97-AF65-F5344CB8AC3E}">
        <p14:creationId xmlns:p14="http://schemas.microsoft.com/office/powerpoint/2010/main" val="1947160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1A93409-1011-43AE-90B3-74C7BC2ADC78}"/>
              </a:ext>
            </a:extLst>
          </p:cNvPr>
          <p:cNvSpPr>
            <a:spLocks noGrp="1"/>
          </p:cNvSpPr>
          <p:nvPr>
            <p:ph type="title"/>
          </p:nvPr>
        </p:nvSpPr>
        <p:spPr>
          <a:xfrm>
            <a:off x="677334" y="609599"/>
            <a:ext cx="3843375" cy="5545667"/>
          </a:xfrm>
        </p:spPr>
        <p:txBody>
          <a:bodyPr anchor="ctr">
            <a:normAutofit/>
          </a:bodyPr>
          <a:lstStyle/>
          <a:p>
            <a:r>
              <a:rPr lang="en-US" sz="6000" dirty="0">
                <a:solidFill>
                  <a:schemeClr val="tx1">
                    <a:lumMod val="85000"/>
                    <a:lumOff val="15000"/>
                  </a:schemeClr>
                </a:solidFill>
              </a:rPr>
              <a:t>Today’s Agenda</a:t>
            </a:r>
          </a:p>
        </p:txBody>
      </p:sp>
      <p:sp>
        <p:nvSpPr>
          <p:cNvPr id="3" name="Content Placeholder 2">
            <a:extLst>
              <a:ext uri="{FF2B5EF4-FFF2-40B4-BE49-F238E27FC236}">
                <a16:creationId xmlns:a16="http://schemas.microsoft.com/office/drawing/2014/main" id="{C9E30435-A319-47D4-A012-065A9AE02B87}"/>
              </a:ext>
            </a:extLst>
          </p:cNvPr>
          <p:cNvSpPr>
            <a:spLocks noGrp="1"/>
          </p:cNvSpPr>
          <p:nvPr>
            <p:ph idx="1"/>
          </p:nvPr>
        </p:nvSpPr>
        <p:spPr>
          <a:xfrm>
            <a:off x="6116084" y="609600"/>
            <a:ext cx="5511296" cy="5545667"/>
          </a:xfrm>
        </p:spPr>
        <p:txBody>
          <a:bodyPr anchor="ctr">
            <a:normAutofit/>
          </a:bodyPr>
          <a:lstStyle/>
          <a:p>
            <a:pPr marL="571500" marR="0" lvl="0" indent="-571500">
              <a:spcBef>
                <a:spcPts val="600"/>
              </a:spcBef>
              <a:spcAft>
                <a:spcPts val="0"/>
              </a:spcAft>
              <a:buClr>
                <a:schemeClr val="accent4"/>
              </a:buClr>
              <a:buFont typeface="+mj-lt"/>
              <a:buAutoNum type="romanUcPeriod"/>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What is Advocacy</a:t>
            </a:r>
          </a:p>
          <a:p>
            <a:pPr marL="571500" marR="0" lvl="0" indent="-571500">
              <a:spcBef>
                <a:spcPts val="600"/>
              </a:spcBef>
              <a:spcAft>
                <a:spcPts val="0"/>
              </a:spcAft>
              <a:buClr>
                <a:schemeClr val="accent4"/>
              </a:buClr>
              <a:buFont typeface="+mj-lt"/>
              <a:buAutoNum type="romanU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Advocating For State Laws</a:t>
            </a:r>
          </a:p>
          <a:p>
            <a:pPr marL="571500" marR="0" lvl="0" indent="-571500">
              <a:spcBef>
                <a:spcPts val="600"/>
              </a:spcBef>
              <a:spcAft>
                <a:spcPts val="0"/>
              </a:spcAft>
              <a:buClr>
                <a:schemeClr val="accent4"/>
              </a:buClr>
              <a:buFont typeface="+mj-lt"/>
              <a:buAutoNum type="romanUcPeriod"/>
            </a:pPr>
            <a:r>
              <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Advocating for Federal Policy</a:t>
            </a:r>
          </a:p>
          <a:p>
            <a:pPr marL="571500" marR="0" lvl="0" indent="-571500">
              <a:spcBef>
                <a:spcPts val="600"/>
              </a:spcBef>
              <a:spcAft>
                <a:spcPts val="0"/>
              </a:spcAft>
              <a:buClr>
                <a:schemeClr val="accent4"/>
              </a:buClr>
              <a:buFont typeface="+mj-lt"/>
              <a:buAutoNum type="romanUcPeriod"/>
            </a:pPr>
            <a:r>
              <a:rPr lang="en-US" sz="3200" dirty="0">
                <a:solidFill>
                  <a:schemeClr val="accent2"/>
                </a:solidFill>
                <a:latin typeface="Calibri" panose="020F0502020204030204" pitchFamily="34" charset="0"/>
                <a:ea typeface="Times New Roman" panose="02020603050405020304" pitchFamily="18" charset="0"/>
                <a:cs typeface="Times New Roman" panose="02020603050405020304" pitchFamily="18" charset="0"/>
              </a:rPr>
              <a:t>Ways to Advocate</a:t>
            </a:r>
          </a:p>
          <a:p>
            <a:pPr marL="571500" marR="0" lvl="0" indent="-571500">
              <a:spcBef>
                <a:spcPts val="600"/>
              </a:spcBef>
              <a:spcAft>
                <a:spcPts val="0"/>
              </a:spcAft>
              <a:buClr>
                <a:schemeClr val="accent4"/>
              </a:buClr>
              <a:buFont typeface="+mj-lt"/>
              <a:buAutoNum type="romanUcPeriod"/>
            </a:pPr>
            <a:r>
              <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Sup</a:t>
            </a: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port and Training</a:t>
            </a: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571500" marR="0" lvl="0" indent="-571500">
              <a:spcBef>
                <a:spcPts val="600"/>
              </a:spcBef>
              <a:spcAft>
                <a:spcPts val="0"/>
              </a:spcAft>
              <a:buClr>
                <a:schemeClr val="accent4"/>
              </a:buClr>
              <a:buFont typeface="+mj-lt"/>
              <a:buAutoNum type="romanUcPeriod"/>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00050" lvl="1" indent="0">
              <a:spcBef>
                <a:spcPts val="600"/>
              </a:spcBef>
              <a:buClr>
                <a:schemeClr val="accent4"/>
              </a:buClr>
              <a:buNone/>
            </a:pPr>
            <a:endParaRPr lang="en-US" sz="3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600"/>
              </a:spcBef>
              <a:spcAft>
                <a:spcPts val="0"/>
              </a:spcAft>
              <a:buClr>
                <a:schemeClr val="accent4"/>
              </a:buClr>
              <a:buNone/>
            </a:pPr>
            <a:endParaRPr lang="en-US" sz="3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999680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PTA">
      <a:dk1>
        <a:sysClr val="windowText" lastClr="000000"/>
      </a:dk1>
      <a:lt1>
        <a:sysClr val="window" lastClr="FFFFFF"/>
      </a:lt1>
      <a:dk2>
        <a:srgbClr val="003F72"/>
      </a:dk2>
      <a:lt2>
        <a:srgbClr val="E7E6E6"/>
      </a:lt2>
      <a:accent1>
        <a:srgbClr val="003F72"/>
      </a:accent1>
      <a:accent2>
        <a:srgbClr val="64A70B"/>
      </a:accent2>
      <a:accent3>
        <a:srgbClr val="722257"/>
      </a:accent3>
      <a:accent4>
        <a:srgbClr val="DAAA00"/>
      </a:accent4>
      <a:accent5>
        <a:srgbClr val="CB6015"/>
      </a:accent5>
      <a:accent6>
        <a:srgbClr val="5B9BD5"/>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1991</TotalTime>
  <Words>533</Words>
  <Application>Microsoft Macintosh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2022 Georgia PTA Convention and Leadership Training  ADVOCACY WORKSHOP</vt:lpstr>
      <vt:lpstr>Today’s Agenda</vt:lpstr>
      <vt:lpstr>What is Advocacy</vt:lpstr>
      <vt:lpstr>Today’s Agenda</vt:lpstr>
      <vt:lpstr>Advocating for State Laws</vt:lpstr>
      <vt:lpstr>Today’s Agenda</vt:lpstr>
      <vt:lpstr>Advocating for Federal Policy</vt:lpstr>
      <vt:lpstr>Celebrating 125 Years of Advocacy</vt:lpstr>
      <vt:lpstr>Today’s Agenda</vt:lpstr>
      <vt:lpstr>Ways to Advocate</vt:lpstr>
      <vt:lpstr>Continued…</vt:lpstr>
      <vt:lpstr>Today’s Agenda</vt:lpstr>
      <vt:lpstr>Support and Training</vt:lpstr>
      <vt:lpstr>Go Advocate!!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Budget</dc:title>
  <dc:creator>Diane Jacobi</dc:creator>
  <cp:lastModifiedBy>Vernetta Keith Nuriddin</cp:lastModifiedBy>
  <cp:revision>27</cp:revision>
  <dcterms:created xsi:type="dcterms:W3CDTF">2021-01-20T03:34:55Z</dcterms:created>
  <dcterms:modified xsi:type="dcterms:W3CDTF">2022-06-07T16:54:49Z</dcterms:modified>
</cp:coreProperties>
</file>